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14" r:id="rId3"/>
    <p:sldId id="315" r:id="rId4"/>
    <p:sldId id="316" r:id="rId5"/>
    <p:sldId id="317" r:id="rId6"/>
  </p:sldIdLst>
  <p:sldSz cx="9144000" cy="68453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" userDrawn="1">
          <p15:clr>
            <a:srgbClr val="A4A3A4"/>
          </p15:clr>
        </p15:guide>
        <p15:guide id="2" pos="480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orient="horz" pos="1244" userDrawn="1">
          <p15:clr>
            <a:srgbClr val="A4A3A4"/>
          </p15:clr>
        </p15:guide>
        <p15:guide id="5" orient="horz" pos="620" userDrawn="1">
          <p15:clr>
            <a:srgbClr val="A4A3A4"/>
          </p15:clr>
        </p15:guide>
        <p15:guide id="6" orient="horz" pos="428" userDrawn="1">
          <p15:clr>
            <a:srgbClr val="A4A3A4"/>
          </p15:clr>
        </p15:guide>
        <p15:guide id="7" pos="50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6C68"/>
    <a:srgbClr val="FACD48"/>
    <a:srgbClr val="76AE62"/>
    <a:srgbClr val="FFFFFF"/>
    <a:srgbClr val="B27831"/>
    <a:srgbClr val="C38436"/>
    <a:srgbClr val="F5A740"/>
    <a:srgbClr val="81B859"/>
    <a:srgbClr val="0B64FF"/>
    <a:srgbClr val="ED3F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605" autoAdjust="0"/>
    <p:restoredTop sz="94436"/>
  </p:normalViewPr>
  <p:slideViewPr>
    <p:cSldViewPr>
      <p:cViewPr varScale="1">
        <p:scale>
          <a:sx n="94" d="100"/>
          <a:sy n="94" d="100"/>
        </p:scale>
        <p:origin x="1290" y="66"/>
      </p:cViewPr>
      <p:guideLst>
        <p:guide orient="horz" pos="188"/>
        <p:guide pos="480"/>
        <p:guide pos="288"/>
        <p:guide orient="horz" pos="1244"/>
        <p:guide orient="horz" pos="620"/>
        <p:guide orient="horz" pos="428"/>
        <p:guide pos="50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ardo.rolim\Dropbox\INSS\Planejamento\Indicadores\Painel%20Dataprev%2029-0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082837111244315E-2"/>
          <c:y val="1.459853734917E-2"/>
          <c:w val="0.91509372724748583"/>
          <c:h val="0.86113534089404742"/>
        </c:manualLayout>
      </c:layout>
      <c:lineChart>
        <c:grouping val="standard"/>
        <c:varyColors val="0"/>
        <c:ser>
          <c:idx val="0"/>
          <c:order val="0"/>
          <c:tx>
            <c:strRef>
              <c:f>Planilha1!$G$4</c:f>
              <c:strCache>
                <c:ptCount val="1"/>
                <c:pt idx="0">
                  <c:v>Estoque Total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Planilha1!$A$5:$A$21</c:f>
              <c:strCache>
                <c:ptCount val="17"/>
                <c:pt idx="0">
                  <c:v>2019/01</c:v>
                </c:pt>
                <c:pt idx="1">
                  <c:v>2019/02</c:v>
                </c:pt>
                <c:pt idx="2">
                  <c:v>2019/03</c:v>
                </c:pt>
                <c:pt idx="3">
                  <c:v>2019/04</c:v>
                </c:pt>
                <c:pt idx="4">
                  <c:v>2019/05</c:v>
                </c:pt>
                <c:pt idx="5">
                  <c:v>2019/06</c:v>
                </c:pt>
                <c:pt idx="6">
                  <c:v>2019/07</c:v>
                </c:pt>
                <c:pt idx="7">
                  <c:v>2019/08</c:v>
                </c:pt>
                <c:pt idx="8">
                  <c:v>2019/09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  <c:pt idx="12">
                  <c:v>2020/01</c:v>
                </c:pt>
                <c:pt idx="13">
                  <c:v>2020/02</c:v>
                </c:pt>
                <c:pt idx="14">
                  <c:v>2020/03</c:v>
                </c:pt>
                <c:pt idx="15">
                  <c:v>2020/04</c:v>
                </c:pt>
                <c:pt idx="16">
                  <c:v>2020/05</c:v>
                </c:pt>
              </c:strCache>
            </c:strRef>
          </c:cat>
          <c:val>
            <c:numRef>
              <c:f>Planilha1!$G$5:$G$21</c:f>
              <c:numCache>
                <c:formatCode>#,##0</c:formatCode>
                <c:ptCount val="17"/>
                <c:pt idx="0">
                  <c:v>1897606</c:v>
                </c:pt>
                <c:pt idx="1">
                  <c:v>2015351</c:v>
                </c:pt>
                <c:pt idx="2">
                  <c:v>2226253</c:v>
                </c:pt>
                <c:pt idx="3">
                  <c:v>2283216</c:v>
                </c:pt>
                <c:pt idx="4">
                  <c:v>2371886</c:v>
                </c:pt>
                <c:pt idx="5">
                  <c:v>2438885</c:v>
                </c:pt>
                <c:pt idx="6">
                  <c:v>2442816</c:v>
                </c:pt>
                <c:pt idx="7">
                  <c:v>2352299</c:v>
                </c:pt>
                <c:pt idx="8">
                  <c:v>2287309</c:v>
                </c:pt>
                <c:pt idx="9">
                  <c:v>2217521</c:v>
                </c:pt>
                <c:pt idx="10">
                  <c:v>2191897</c:v>
                </c:pt>
                <c:pt idx="11">
                  <c:v>2074222</c:v>
                </c:pt>
                <c:pt idx="12">
                  <c:v>2021425</c:v>
                </c:pt>
                <c:pt idx="13">
                  <c:v>1848183</c:v>
                </c:pt>
                <c:pt idx="14">
                  <c:v>1805715</c:v>
                </c:pt>
                <c:pt idx="15">
                  <c:v>1853949</c:v>
                </c:pt>
                <c:pt idx="16">
                  <c:v>1423945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016-4C62-8F6A-DA40C11689B4}"/>
            </c:ext>
          </c:extLst>
        </c:ser>
        <c:ser>
          <c:idx val="1"/>
          <c:order val="1"/>
          <c:tx>
            <c:strRef>
              <c:f>Planilha1!$G$4</c:f>
              <c:strCache>
                <c:ptCount val="1"/>
                <c:pt idx="0">
                  <c:v>Estoque Total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7.5400558043290213E-3"/>
                  <c:y val="-4.1362522489315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7.5400558043290213E-3"/>
                  <c:y val="-5.10948807220950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3.6496343372925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3.6496343372925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-2.9197074698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7700279021644647E-3"/>
                  <c:y val="-1.4598537349170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-7.299268674585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5133519347762482E-3"/>
                  <c:y val="-9.73235823278000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-9.73235823278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"/>
                  <c:y val="-1.2165447790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"/>
                  <c:y val="-4.8661791163900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2.5133519347764325E-3"/>
                  <c:y val="-1.459853734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3"/>
              <c:layout>
                <c:manualLayout>
                  <c:x val="3.7700279021645106E-3"/>
                  <c:y val="-1.459853734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4"/>
              <c:layout>
                <c:manualLayout>
                  <c:x val="1.2566759673881703E-3"/>
                  <c:y val="-2.67639851401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3016-4C62-8F6A-DA40C11689B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Planilha1!$A$5:$A$21</c:f>
              <c:strCache>
                <c:ptCount val="17"/>
                <c:pt idx="0">
                  <c:v>2019/01</c:v>
                </c:pt>
                <c:pt idx="1">
                  <c:v>2019/02</c:v>
                </c:pt>
                <c:pt idx="2">
                  <c:v>2019/03</c:v>
                </c:pt>
                <c:pt idx="3">
                  <c:v>2019/04</c:v>
                </c:pt>
                <c:pt idx="4">
                  <c:v>2019/05</c:v>
                </c:pt>
                <c:pt idx="5">
                  <c:v>2019/06</c:v>
                </c:pt>
                <c:pt idx="6">
                  <c:v>2019/07</c:v>
                </c:pt>
                <c:pt idx="7">
                  <c:v>2019/08</c:v>
                </c:pt>
                <c:pt idx="8">
                  <c:v>2019/09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  <c:pt idx="12">
                  <c:v>2020/01</c:v>
                </c:pt>
                <c:pt idx="13">
                  <c:v>2020/02</c:v>
                </c:pt>
                <c:pt idx="14">
                  <c:v>2020/03</c:v>
                </c:pt>
                <c:pt idx="15">
                  <c:v>2020/04</c:v>
                </c:pt>
                <c:pt idx="16">
                  <c:v>2020/05</c:v>
                </c:pt>
              </c:strCache>
            </c:strRef>
          </c:cat>
          <c:val>
            <c:numRef>
              <c:f>Planilha1!$G$5:$G$21</c:f>
              <c:numCache>
                <c:formatCode>#,##0</c:formatCode>
                <c:ptCount val="17"/>
                <c:pt idx="0">
                  <c:v>1897606</c:v>
                </c:pt>
                <c:pt idx="1">
                  <c:v>2015351</c:v>
                </c:pt>
                <c:pt idx="2">
                  <c:v>2226253</c:v>
                </c:pt>
                <c:pt idx="3">
                  <c:v>2283216</c:v>
                </c:pt>
                <c:pt idx="4">
                  <c:v>2371886</c:v>
                </c:pt>
                <c:pt idx="5">
                  <c:v>2438885</c:v>
                </c:pt>
                <c:pt idx="6">
                  <c:v>2442816</c:v>
                </c:pt>
                <c:pt idx="7">
                  <c:v>2352299</c:v>
                </c:pt>
                <c:pt idx="8">
                  <c:v>2287309</c:v>
                </c:pt>
                <c:pt idx="9">
                  <c:v>2217521</c:v>
                </c:pt>
                <c:pt idx="10">
                  <c:v>2191897</c:v>
                </c:pt>
                <c:pt idx="11">
                  <c:v>2074222</c:v>
                </c:pt>
                <c:pt idx="12">
                  <c:v>2021425</c:v>
                </c:pt>
                <c:pt idx="13">
                  <c:v>1848183</c:v>
                </c:pt>
                <c:pt idx="14">
                  <c:v>1805715</c:v>
                </c:pt>
                <c:pt idx="15">
                  <c:v>1853949</c:v>
                </c:pt>
                <c:pt idx="16">
                  <c:v>1423945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3016-4C62-8F6A-DA40C11689B4}"/>
            </c:ext>
          </c:extLst>
        </c:ser>
        <c:ser>
          <c:idx val="2"/>
          <c:order val="2"/>
          <c:tx>
            <c:strRef>
              <c:f>Planilha1!$H$4</c:f>
              <c:strCache>
                <c:ptCount val="1"/>
                <c:pt idx="0">
                  <c:v>Exigência Total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E0A-4C7F-882F-F43ECA74667A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E0A-4C7F-882F-F43ECA74667A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E0A-4C7F-882F-F43ECA74667A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E0A-4C7F-882F-F43ECA74667A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E0A-4C7F-882F-F43ECA74667A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Planilha1!$A$5:$A$21</c:f>
              <c:strCache>
                <c:ptCount val="17"/>
                <c:pt idx="0">
                  <c:v>2019/01</c:v>
                </c:pt>
                <c:pt idx="1">
                  <c:v>2019/02</c:v>
                </c:pt>
                <c:pt idx="2">
                  <c:v>2019/03</c:v>
                </c:pt>
                <c:pt idx="3">
                  <c:v>2019/04</c:v>
                </c:pt>
                <c:pt idx="4">
                  <c:v>2019/05</c:v>
                </c:pt>
                <c:pt idx="5">
                  <c:v>2019/06</c:v>
                </c:pt>
                <c:pt idx="6">
                  <c:v>2019/07</c:v>
                </c:pt>
                <c:pt idx="7">
                  <c:v>2019/08</c:v>
                </c:pt>
                <c:pt idx="8">
                  <c:v>2019/09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  <c:pt idx="12">
                  <c:v>2020/01</c:v>
                </c:pt>
                <c:pt idx="13">
                  <c:v>2020/02</c:v>
                </c:pt>
                <c:pt idx="14">
                  <c:v>2020/03</c:v>
                </c:pt>
                <c:pt idx="15">
                  <c:v>2020/04</c:v>
                </c:pt>
                <c:pt idx="16">
                  <c:v>2020/05</c:v>
                </c:pt>
              </c:strCache>
            </c:strRef>
          </c:cat>
          <c:val>
            <c:numRef>
              <c:f>Planilha1!$H$5:$H$21</c:f>
              <c:numCache>
                <c:formatCode>#,##0</c:formatCode>
                <c:ptCount val="17"/>
                <c:pt idx="0">
                  <c:v>124232</c:v>
                </c:pt>
                <c:pt idx="1">
                  <c:v>124232</c:v>
                </c:pt>
                <c:pt idx="2">
                  <c:v>124232</c:v>
                </c:pt>
                <c:pt idx="3">
                  <c:v>124232</c:v>
                </c:pt>
                <c:pt idx="4">
                  <c:v>124232</c:v>
                </c:pt>
                <c:pt idx="5">
                  <c:v>116275</c:v>
                </c:pt>
                <c:pt idx="6">
                  <c:v>176611</c:v>
                </c:pt>
                <c:pt idx="7">
                  <c:v>251129</c:v>
                </c:pt>
                <c:pt idx="8">
                  <c:v>314771</c:v>
                </c:pt>
                <c:pt idx="9">
                  <c:v>475933</c:v>
                </c:pt>
                <c:pt idx="10">
                  <c:v>445610</c:v>
                </c:pt>
                <c:pt idx="11">
                  <c:v>441351</c:v>
                </c:pt>
                <c:pt idx="12">
                  <c:v>386122</c:v>
                </c:pt>
                <c:pt idx="13">
                  <c:v>431786</c:v>
                </c:pt>
                <c:pt idx="14">
                  <c:v>505077</c:v>
                </c:pt>
                <c:pt idx="15">
                  <c:v>870503</c:v>
                </c:pt>
                <c:pt idx="16">
                  <c:v>820710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0-3016-4C62-8F6A-DA40C11689B4}"/>
            </c:ext>
          </c:extLst>
        </c:ser>
        <c:ser>
          <c:idx val="5"/>
          <c:order val="3"/>
          <c:tx>
            <c:strRef>
              <c:f>Planilha1!$J$4</c:f>
              <c:strCache>
                <c:ptCount val="1"/>
                <c:pt idx="0">
                  <c:v>Estoque sem exigências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2.5133519347763406E-3"/>
                  <c:y val="1.45985373491699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6077586512021565E-17"/>
                  <c:y val="-9.7323582327800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3.7700279021645106E-3"/>
                  <c:y val="-3.406325381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3.7700279021646026E-3"/>
                  <c:y val="-1.2165447790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9.2155173024043131E-17"/>
                  <c:y val="-2.1897806023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3016-4C62-8F6A-DA40C11689B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Planilha1!$A$5:$A$21</c:f>
              <c:strCache>
                <c:ptCount val="17"/>
                <c:pt idx="0">
                  <c:v>2019/01</c:v>
                </c:pt>
                <c:pt idx="1">
                  <c:v>2019/02</c:v>
                </c:pt>
                <c:pt idx="2">
                  <c:v>2019/03</c:v>
                </c:pt>
                <c:pt idx="3">
                  <c:v>2019/04</c:v>
                </c:pt>
                <c:pt idx="4">
                  <c:v>2019/05</c:v>
                </c:pt>
                <c:pt idx="5">
                  <c:v>2019/06</c:v>
                </c:pt>
                <c:pt idx="6">
                  <c:v>2019/07</c:v>
                </c:pt>
                <c:pt idx="7">
                  <c:v>2019/08</c:v>
                </c:pt>
                <c:pt idx="8">
                  <c:v>2019/09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  <c:pt idx="12">
                  <c:v>2020/01</c:v>
                </c:pt>
                <c:pt idx="13">
                  <c:v>2020/02</c:v>
                </c:pt>
                <c:pt idx="14">
                  <c:v>2020/03</c:v>
                </c:pt>
                <c:pt idx="15">
                  <c:v>2020/04</c:v>
                </c:pt>
                <c:pt idx="16">
                  <c:v>2020/05</c:v>
                </c:pt>
              </c:strCache>
            </c:strRef>
          </c:cat>
          <c:val>
            <c:numRef>
              <c:f>Planilha1!$J$5:$J$21</c:f>
              <c:numCache>
                <c:formatCode>#,##0</c:formatCode>
                <c:ptCount val="17"/>
                <c:pt idx="0">
                  <c:v>1773374</c:v>
                </c:pt>
                <c:pt idx="1">
                  <c:v>1891119</c:v>
                </c:pt>
                <c:pt idx="2">
                  <c:v>2102021</c:v>
                </c:pt>
                <c:pt idx="3">
                  <c:v>2158984</c:v>
                </c:pt>
                <c:pt idx="4">
                  <c:v>2247654</c:v>
                </c:pt>
                <c:pt idx="5">
                  <c:v>2322610</c:v>
                </c:pt>
                <c:pt idx="6">
                  <c:v>2266205</c:v>
                </c:pt>
                <c:pt idx="7">
                  <c:v>2101170</c:v>
                </c:pt>
                <c:pt idx="8">
                  <c:v>1972538</c:v>
                </c:pt>
                <c:pt idx="9">
                  <c:v>1741588</c:v>
                </c:pt>
                <c:pt idx="10">
                  <c:v>1746287</c:v>
                </c:pt>
                <c:pt idx="11">
                  <c:v>1632871</c:v>
                </c:pt>
                <c:pt idx="12">
                  <c:v>1635303</c:v>
                </c:pt>
                <c:pt idx="13">
                  <c:v>1416397</c:v>
                </c:pt>
                <c:pt idx="14">
                  <c:v>1300638</c:v>
                </c:pt>
                <c:pt idx="15">
                  <c:v>983446</c:v>
                </c:pt>
                <c:pt idx="16">
                  <c:v>603235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6-3016-4C62-8F6A-DA40C11689B4}"/>
            </c:ext>
          </c:extLst>
        </c:ser>
        <c:ser>
          <c:idx val="6"/>
          <c:order val="4"/>
          <c:tx>
            <c:strRef>
              <c:f>Planilha1!$K$4</c:f>
              <c:strCache>
                <c:ptCount val="1"/>
                <c:pt idx="0">
                  <c:v>Estoque sem BI sem exigências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0"/>
                  <c:y val="1.703162690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1.7031626907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6077586512021565E-17"/>
                  <c:y val="-1.70316269073650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"/>
                  <c:y val="-2.1897806023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A-3016-4C62-8F6A-DA40C11689B4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2.5133519347764325E-3"/>
                  <c:y val="-2.1897806023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B-3016-4C62-8F6A-DA40C11689B4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Planilha1!$A$5:$A$21</c:f>
              <c:strCache>
                <c:ptCount val="17"/>
                <c:pt idx="0">
                  <c:v>2019/01</c:v>
                </c:pt>
                <c:pt idx="1">
                  <c:v>2019/02</c:v>
                </c:pt>
                <c:pt idx="2">
                  <c:v>2019/03</c:v>
                </c:pt>
                <c:pt idx="3">
                  <c:v>2019/04</c:v>
                </c:pt>
                <c:pt idx="4">
                  <c:v>2019/05</c:v>
                </c:pt>
                <c:pt idx="5">
                  <c:v>2019/06</c:v>
                </c:pt>
                <c:pt idx="6">
                  <c:v>2019/07</c:v>
                </c:pt>
                <c:pt idx="7">
                  <c:v>2019/08</c:v>
                </c:pt>
                <c:pt idx="8">
                  <c:v>2019/09</c:v>
                </c:pt>
                <c:pt idx="9">
                  <c:v>2019/10</c:v>
                </c:pt>
                <c:pt idx="10">
                  <c:v>2019/11</c:v>
                </c:pt>
                <c:pt idx="11">
                  <c:v>2019/12</c:v>
                </c:pt>
                <c:pt idx="12">
                  <c:v>2020/01</c:v>
                </c:pt>
                <c:pt idx="13">
                  <c:v>2020/02</c:v>
                </c:pt>
                <c:pt idx="14">
                  <c:v>2020/03</c:v>
                </c:pt>
                <c:pt idx="15">
                  <c:v>2020/04</c:v>
                </c:pt>
                <c:pt idx="16">
                  <c:v>2020/05</c:v>
                </c:pt>
              </c:strCache>
            </c:strRef>
          </c:cat>
          <c:val>
            <c:numRef>
              <c:f>Planilha1!$K$5:$K$21</c:f>
              <c:numCache>
                <c:formatCode>#,##0</c:formatCode>
                <c:ptCount val="17"/>
                <c:pt idx="0">
                  <c:v>1510744.4459589375</c:v>
                </c:pt>
                <c:pt idx="1">
                  <c:v>1624710.99574625</c:v>
                </c:pt>
                <c:pt idx="2">
                  <c:v>1784134.4165749999</c:v>
                </c:pt>
                <c:pt idx="3">
                  <c:v>1931930.4384999999</c:v>
                </c:pt>
                <c:pt idx="4">
                  <c:v>1975818.83</c:v>
                </c:pt>
                <c:pt idx="5">
                  <c:v>2078435.4</c:v>
                </c:pt>
                <c:pt idx="6">
                  <c:v>2018994</c:v>
                </c:pt>
                <c:pt idx="7">
                  <c:v>1881219</c:v>
                </c:pt>
                <c:pt idx="8">
                  <c:v>1750972</c:v>
                </c:pt>
                <c:pt idx="9">
                  <c:v>1528517</c:v>
                </c:pt>
                <c:pt idx="10">
                  <c:v>1539602</c:v>
                </c:pt>
                <c:pt idx="11">
                  <c:v>1409260</c:v>
                </c:pt>
                <c:pt idx="12">
                  <c:v>1367063</c:v>
                </c:pt>
                <c:pt idx="13">
                  <c:v>1176221</c:v>
                </c:pt>
                <c:pt idx="14">
                  <c:v>998151</c:v>
                </c:pt>
                <c:pt idx="15">
                  <c:v>460084</c:v>
                </c:pt>
                <c:pt idx="16">
                  <c:v>359393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C-3016-4C62-8F6A-DA40C1168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1044496"/>
        <c:axId val="291045056"/>
      </c:lineChart>
      <c:catAx>
        <c:axId val="29104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91045056"/>
        <c:crosses val="autoZero"/>
        <c:auto val="1"/>
        <c:lblAlgn val="ctr"/>
        <c:lblOffset val="100"/>
        <c:noMultiLvlLbl val="0"/>
      </c:catAx>
      <c:valAx>
        <c:axId val="291045056"/>
        <c:scaling>
          <c:orientation val="minMax"/>
          <c:max val="2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91044496"/>
        <c:crosses val="autoZero"/>
        <c:crossBetween val="between"/>
        <c:dispUnits>
          <c:builtInUnit val="thousand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2.1332915628754567E-2"/>
          <c:y val="0.94434278898350688"/>
          <c:w val="0.95733416874249089"/>
          <c:h val="4.1058673667323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69AE8-B3B6-514F-808C-A65EA193C212}" type="datetimeFigureOut">
              <a:rPr lang="pt-BR" smtClean="0"/>
              <a:t>19/06/2020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49313"/>
            <a:ext cx="306546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992664" y="3271146"/>
            <a:ext cx="7941310" cy="2676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6457161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623372" y="6457161"/>
            <a:ext cx="4301543" cy="3405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B0473-4A75-D341-8F74-8A2B89AF84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690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2043"/>
            <a:ext cx="7772400" cy="14375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33368"/>
            <a:ext cx="6400800" cy="1711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1" i="0">
                <a:solidFill>
                  <a:srgbClr val="5757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600429" y="6211392"/>
            <a:ext cx="432904" cy="284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604785" y="6482664"/>
            <a:ext cx="12763" cy="982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604759" y="6290792"/>
            <a:ext cx="333082" cy="2017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639925" y="6332639"/>
            <a:ext cx="254038" cy="1343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600442" y="6353923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600454" y="6407086"/>
            <a:ext cx="432879" cy="11079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6806831" y="6359276"/>
            <a:ext cx="666280" cy="1567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6025197" y="6360186"/>
            <a:ext cx="686092" cy="1563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0" y="1200010"/>
            <a:ext cx="9144000" cy="5016500"/>
          </a:xfrm>
          <a:custGeom>
            <a:avLst/>
            <a:gdLst/>
            <a:ahLst/>
            <a:cxnLst/>
            <a:rect l="l" t="t" r="r" b="b"/>
            <a:pathLst>
              <a:path w="9144000" h="5016500">
                <a:moveTo>
                  <a:pt x="0" y="5015992"/>
                </a:moveTo>
                <a:lnTo>
                  <a:pt x="9144000" y="5015992"/>
                </a:lnTo>
                <a:lnTo>
                  <a:pt x="9144000" y="0"/>
                </a:lnTo>
                <a:lnTo>
                  <a:pt x="0" y="0"/>
                </a:lnTo>
                <a:lnTo>
                  <a:pt x="0" y="5015992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51993" y="6216002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7605242" y="6305943"/>
            <a:ext cx="433070" cy="306705"/>
          </a:xfrm>
          <a:custGeom>
            <a:avLst/>
            <a:gdLst/>
            <a:ahLst/>
            <a:cxnLst/>
            <a:rect l="l" t="t" r="r" b="b"/>
            <a:pathLst>
              <a:path w="433070" h="306704">
                <a:moveTo>
                  <a:pt x="0" y="306400"/>
                </a:moveTo>
                <a:lnTo>
                  <a:pt x="432892" y="306400"/>
                </a:lnTo>
                <a:lnTo>
                  <a:pt x="432892" y="0"/>
                </a:lnTo>
                <a:lnTo>
                  <a:pt x="0" y="0"/>
                </a:lnTo>
                <a:lnTo>
                  <a:pt x="0" y="306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7605229" y="6305893"/>
            <a:ext cx="432904" cy="2847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7609585" y="6581317"/>
            <a:ext cx="7150" cy="56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7609560" y="6385293"/>
            <a:ext cx="333082" cy="20170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7644727" y="6427139"/>
            <a:ext cx="254038" cy="13435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7605242" y="6448424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7605255" y="6501574"/>
            <a:ext cx="432879" cy="1108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6029998" y="6453775"/>
            <a:ext cx="1447914" cy="1572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0" y="12"/>
            <a:ext cx="9144000" cy="1200150"/>
          </a:xfrm>
          <a:custGeom>
            <a:avLst/>
            <a:gdLst/>
            <a:ahLst/>
            <a:cxnLst/>
            <a:rect l="l" t="t" r="r" b="b"/>
            <a:pathLst>
              <a:path w="9144000" h="1200150">
                <a:moveTo>
                  <a:pt x="0" y="1199997"/>
                </a:moveTo>
                <a:lnTo>
                  <a:pt x="9144000" y="1199997"/>
                </a:lnTo>
                <a:lnTo>
                  <a:pt x="9144000" y="0"/>
                </a:lnTo>
                <a:lnTo>
                  <a:pt x="0" y="0"/>
                </a:lnTo>
                <a:lnTo>
                  <a:pt x="0" y="1199997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4419"/>
            <a:ext cx="3977640" cy="4517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4419"/>
            <a:ext cx="3977640" cy="4517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9006"/>
            <a:ext cx="822960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FFFDE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1099" y="1928685"/>
            <a:ext cx="7601800" cy="22713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1" i="0">
                <a:solidFill>
                  <a:srgbClr val="57575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66129"/>
            <a:ext cx="292608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66129"/>
            <a:ext cx="21031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66129"/>
            <a:ext cx="2103120" cy="342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12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17.png"/><Relationship Id="rId15" Type="http://schemas.openxmlformats.org/officeDocument/2006/relationships/image" Target="../media/image14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0" y="12"/>
            <a:ext cx="5412105" cy="457200"/>
          </a:xfrm>
          <a:custGeom>
            <a:avLst/>
            <a:gdLst/>
            <a:ahLst/>
            <a:cxnLst/>
            <a:rect l="l" t="t" r="r" b="b"/>
            <a:pathLst>
              <a:path w="5412105" h="457200">
                <a:moveTo>
                  <a:pt x="0" y="457200"/>
                </a:moveTo>
                <a:lnTo>
                  <a:pt x="5412003" y="457200"/>
                </a:lnTo>
                <a:lnTo>
                  <a:pt x="5412003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1205760" y="1388631"/>
            <a:ext cx="7404840" cy="2478884"/>
          </a:xfrm>
          <a:prstGeom prst="rect">
            <a:avLst/>
          </a:prstGeom>
        </p:spPr>
        <p:txBody>
          <a:bodyPr vert="horz" wrap="square" lIns="0" tIns="77470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610"/>
              </a:spcBef>
            </a:pPr>
            <a:r>
              <a:rPr lang="pt-BR" sz="4000" b="1" spc="-65" dirty="0">
                <a:solidFill>
                  <a:srgbClr val="006C67"/>
                </a:solidFill>
                <a:latin typeface="Arial"/>
                <a:cs typeface="Arial"/>
              </a:rPr>
              <a:t>1) Evolução dos trabalhos do INSS - informações sobre a </a:t>
            </a:r>
            <a:r>
              <a:rPr lang="pt-BR" sz="4000" b="1" spc="-65" dirty="0" smtClean="0">
                <a:solidFill>
                  <a:srgbClr val="006C67"/>
                </a:solidFill>
                <a:latin typeface="Arial"/>
                <a:cs typeface="Arial"/>
              </a:rPr>
              <a:t>análise </a:t>
            </a:r>
            <a:r>
              <a:rPr lang="pt-BR" sz="4000" b="1" spc="-65" dirty="0">
                <a:solidFill>
                  <a:srgbClr val="006C67"/>
                </a:solidFill>
                <a:latin typeface="Arial"/>
                <a:cs typeface="Arial"/>
              </a:rPr>
              <a:t>das demandas</a:t>
            </a:r>
            <a:endParaRPr lang="pt-BR" sz="3550" b="1" spc="-65" dirty="0">
              <a:solidFill>
                <a:srgbClr val="006C67"/>
              </a:solidFill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0" y="5652008"/>
            <a:ext cx="2904490" cy="1188085"/>
          </a:xfrm>
          <a:custGeom>
            <a:avLst/>
            <a:gdLst/>
            <a:ahLst/>
            <a:cxnLst/>
            <a:rect l="l" t="t" r="r" b="b"/>
            <a:pathLst>
              <a:path w="2904490" h="1188084">
                <a:moveTo>
                  <a:pt x="0" y="1187996"/>
                </a:moveTo>
                <a:lnTo>
                  <a:pt x="2903994" y="1187996"/>
                </a:lnTo>
                <a:lnTo>
                  <a:pt x="2903994" y="0"/>
                </a:lnTo>
                <a:lnTo>
                  <a:pt x="0" y="0"/>
                </a:lnTo>
                <a:lnTo>
                  <a:pt x="0" y="118799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7643990" y="12"/>
            <a:ext cx="1500505" cy="1212215"/>
          </a:xfrm>
          <a:custGeom>
            <a:avLst/>
            <a:gdLst/>
            <a:ahLst/>
            <a:cxnLst/>
            <a:rect l="l" t="t" r="r" b="b"/>
            <a:pathLst>
              <a:path w="1500504" h="1212215">
                <a:moveTo>
                  <a:pt x="0" y="1211999"/>
                </a:moveTo>
                <a:lnTo>
                  <a:pt x="1500009" y="1211999"/>
                </a:lnTo>
                <a:lnTo>
                  <a:pt x="1500009" y="0"/>
                </a:lnTo>
                <a:lnTo>
                  <a:pt x="0" y="0"/>
                </a:lnTo>
                <a:lnTo>
                  <a:pt x="0" y="1211999"/>
                </a:lnTo>
                <a:close/>
              </a:path>
            </a:pathLst>
          </a:custGeom>
          <a:solidFill>
            <a:srgbClr val="2DAFE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0" y="1259992"/>
            <a:ext cx="900430" cy="3312160"/>
          </a:xfrm>
          <a:custGeom>
            <a:avLst/>
            <a:gdLst/>
            <a:ahLst/>
            <a:cxnLst/>
            <a:rect l="l" t="t" r="r" b="b"/>
            <a:pathLst>
              <a:path w="900430" h="3312160">
                <a:moveTo>
                  <a:pt x="0" y="3312007"/>
                </a:moveTo>
                <a:lnTo>
                  <a:pt x="899998" y="3312007"/>
                </a:lnTo>
                <a:lnTo>
                  <a:pt x="899998" y="0"/>
                </a:lnTo>
                <a:lnTo>
                  <a:pt x="0" y="0"/>
                </a:lnTo>
                <a:lnTo>
                  <a:pt x="0" y="331200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object 2">
            <a:extLst>
              <a:ext uri="{FF2B5EF4-FFF2-40B4-BE49-F238E27FC236}">
                <a16:creationId xmlns="" xmlns:a16="http://schemas.microsoft.com/office/drawing/2014/main" id="{953ED5D3-6420-D942-8013-D8DE5178195F}"/>
              </a:ext>
            </a:extLst>
          </p:cNvPr>
          <p:cNvSpPr/>
          <p:nvPr/>
        </p:nvSpPr>
        <p:spPr>
          <a:xfrm>
            <a:off x="6654826" y="6222873"/>
            <a:ext cx="432904" cy="2847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1" name="object 3">
            <a:extLst>
              <a:ext uri="{FF2B5EF4-FFF2-40B4-BE49-F238E27FC236}">
                <a16:creationId xmlns="" xmlns:a16="http://schemas.microsoft.com/office/drawing/2014/main" id="{3F4A8273-7ED2-5549-98D6-74DB44991BCF}"/>
              </a:ext>
            </a:extLst>
          </p:cNvPr>
          <p:cNvSpPr/>
          <p:nvPr/>
        </p:nvSpPr>
        <p:spPr>
          <a:xfrm>
            <a:off x="6659182" y="6494145"/>
            <a:ext cx="12763" cy="98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2" name="object 4">
            <a:extLst>
              <a:ext uri="{FF2B5EF4-FFF2-40B4-BE49-F238E27FC236}">
                <a16:creationId xmlns="" xmlns:a16="http://schemas.microsoft.com/office/drawing/2014/main" id="{66A6E4A0-FB5D-6C4B-BCEE-663FBD87AA99}"/>
              </a:ext>
            </a:extLst>
          </p:cNvPr>
          <p:cNvSpPr/>
          <p:nvPr/>
        </p:nvSpPr>
        <p:spPr>
          <a:xfrm>
            <a:off x="6659156" y="6302273"/>
            <a:ext cx="333082" cy="2017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3" name="object 5">
            <a:extLst>
              <a:ext uri="{FF2B5EF4-FFF2-40B4-BE49-F238E27FC236}">
                <a16:creationId xmlns="" xmlns:a16="http://schemas.microsoft.com/office/drawing/2014/main" id="{9D3D7DF7-A249-8D4C-8DDA-01CB5D0D39D0}"/>
              </a:ext>
            </a:extLst>
          </p:cNvPr>
          <p:cNvSpPr/>
          <p:nvPr/>
        </p:nvSpPr>
        <p:spPr>
          <a:xfrm>
            <a:off x="6694322" y="6344120"/>
            <a:ext cx="254038" cy="1343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object 6">
            <a:extLst>
              <a:ext uri="{FF2B5EF4-FFF2-40B4-BE49-F238E27FC236}">
                <a16:creationId xmlns="" xmlns:a16="http://schemas.microsoft.com/office/drawing/2014/main" id="{71A441E9-3AD6-5847-80E3-7212A1E4E770}"/>
              </a:ext>
            </a:extLst>
          </p:cNvPr>
          <p:cNvSpPr/>
          <p:nvPr/>
        </p:nvSpPr>
        <p:spPr>
          <a:xfrm>
            <a:off x="6654839" y="6365404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5" name="object 7">
            <a:extLst>
              <a:ext uri="{FF2B5EF4-FFF2-40B4-BE49-F238E27FC236}">
                <a16:creationId xmlns="" xmlns:a16="http://schemas.microsoft.com/office/drawing/2014/main" id="{A429DEBE-6BD2-BC45-9C2A-00632461A406}"/>
              </a:ext>
            </a:extLst>
          </p:cNvPr>
          <p:cNvSpPr/>
          <p:nvPr/>
        </p:nvSpPr>
        <p:spPr>
          <a:xfrm>
            <a:off x="6654851" y="6418567"/>
            <a:ext cx="432879" cy="11079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6" name="object 8">
            <a:extLst>
              <a:ext uri="{FF2B5EF4-FFF2-40B4-BE49-F238E27FC236}">
                <a16:creationId xmlns="" xmlns:a16="http://schemas.microsoft.com/office/drawing/2014/main" id="{8800F252-BD43-BC43-9A00-CEA5448672BB}"/>
              </a:ext>
            </a:extLst>
          </p:cNvPr>
          <p:cNvSpPr/>
          <p:nvPr/>
        </p:nvSpPr>
        <p:spPr>
          <a:xfrm>
            <a:off x="7128993" y="6198496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7" name="object 9">
            <a:extLst>
              <a:ext uri="{FF2B5EF4-FFF2-40B4-BE49-F238E27FC236}">
                <a16:creationId xmlns="" xmlns:a16="http://schemas.microsoft.com/office/drawing/2014/main" id="{DA93F0B2-37D9-6749-9F16-C0BCE24D39B9}"/>
              </a:ext>
            </a:extLst>
          </p:cNvPr>
          <p:cNvSpPr/>
          <p:nvPr/>
        </p:nvSpPr>
        <p:spPr>
          <a:xfrm>
            <a:off x="5861228" y="6370757"/>
            <a:ext cx="666280" cy="15672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object 10">
            <a:extLst>
              <a:ext uri="{FF2B5EF4-FFF2-40B4-BE49-F238E27FC236}">
                <a16:creationId xmlns="" xmlns:a16="http://schemas.microsoft.com/office/drawing/2014/main" id="{2F73F4A7-E925-144D-B0C6-9695FAF2FE22}"/>
              </a:ext>
            </a:extLst>
          </p:cNvPr>
          <p:cNvSpPr/>
          <p:nvPr/>
        </p:nvSpPr>
        <p:spPr>
          <a:xfrm>
            <a:off x="5079594" y="6371667"/>
            <a:ext cx="686092" cy="15637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9" name="object 14">
            <a:extLst>
              <a:ext uri="{FF2B5EF4-FFF2-40B4-BE49-F238E27FC236}">
                <a16:creationId xmlns="" xmlns:a16="http://schemas.microsoft.com/office/drawing/2014/main" id="{1F51E3CF-9AD4-6241-9B7F-FE4604C2EAEA}"/>
              </a:ext>
            </a:extLst>
          </p:cNvPr>
          <p:cNvSpPr/>
          <p:nvPr/>
        </p:nvSpPr>
        <p:spPr>
          <a:xfrm>
            <a:off x="4724400" y="6092825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0" name="object 15">
            <a:extLst>
              <a:ext uri="{FF2B5EF4-FFF2-40B4-BE49-F238E27FC236}">
                <a16:creationId xmlns="" xmlns:a16="http://schemas.microsoft.com/office/drawing/2014/main" id="{DC1B24BF-1BB7-3249-A7BB-171BF6DCEDBF}"/>
              </a:ext>
            </a:extLst>
          </p:cNvPr>
          <p:cNvSpPr/>
          <p:nvPr/>
        </p:nvSpPr>
        <p:spPr>
          <a:xfrm>
            <a:off x="6659639" y="6317424"/>
            <a:ext cx="433070" cy="306705"/>
          </a:xfrm>
          <a:custGeom>
            <a:avLst/>
            <a:gdLst/>
            <a:ahLst/>
            <a:cxnLst/>
            <a:rect l="l" t="t" r="r" b="b"/>
            <a:pathLst>
              <a:path w="433070" h="306704">
                <a:moveTo>
                  <a:pt x="0" y="306400"/>
                </a:moveTo>
                <a:lnTo>
                  <a:pt x="432892" y="306400"/>
                </a:lnTo>
                <a:lnTo>
                  <a:pt x="432892" y="0"/>
                </a:lnTo>
                <a:lnTo>
                  <a:pt x="0" y="0"/>
                </a:lnTo>
                <a:lnTo>
                  <a:pt x="0" y="306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1" name="object 16">
            <a:extLst>
              <a:ext uri="{FF2B5EF4-FFF2-40B4-BE49-F238E27FC236}">
                <a16:creationId xmlns="" xmlns:a16="http://schemas.microsoft.com/office/drawing/2014/main" id="{93B927AC-29DC-2745-B6C8-F1161AF6E9E7}"/>
              </a:ext>
            </a:extLst>
          </p:cNvPr>
          <p:cNvSpPr/>
          <p:nvPr/>
        </p:nvSpPr>
        <p:spPr>
          <a:xfrm>
            <a:off x="6659626" y="6317374"/>
            <a:ext cx="432904" cy="28470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object 17">
            <a:extLst>
              <a:ext uri="{FF2B5EF4-FFF2-40B4-BE49-F238E27FC236}">
                <a16:creationId xmlns="" xmlns:a16="http://schemas.microsoft.com/office/drawing/2014/main" id="{BB32AE7D-7C22-714D-9F4E-CA3AA5312C94}"/>
              </a:ext>
            </a:extLst>
          </p:cNvPr>
          <p:cNvSpPr/>
          <p:nvPr/>
        </p:nvSpPr>
        <p:spPr>
          <a:xfrm>
            <a:off x="6663982" y="6592798"/>
            <a:ext cx="7150" cy="56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3" name="object 18">
            <a:extLst>
              <a:ext uri="{FF2B5EF4-FFF2-40B4-BE49-F238E27FC236}">
                <a16:creationId xmlns="" xmlns:a16="http://schemas.microsoft.com/office/drawing/2014/main" id="{DCB28EC4-7A79-9A46-9ACC-6BC0A9DFB63C}"/>
              </a:ext>
            </a:extLst>
          </p:cNvPr>
          <p:cNvSpPr/>
          <p:nvPr/>
        </p:nvSpPr>
        <p:spPr>
          <a:xfrm>
            <a:off x="6663957" y="6396774"/>
            <a:ext cx="333082" cy="20170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4" name="object 19">
            <a:extLst>
              <a:ext uri="{FF2B5EF4-FFF2-40B4-BE49-F238E27FC236}">
                <a16:creationId xmlns="" xmlns:a16="http://schemas.microsoft.com/office/drawing/2014/main" id="{C7FD56E1-E2AF-ED4A-8B56-2282158AFD5D}"/>
              </a:ext>
            </a:extLst>
          </p:cNvPr>
          <p:cNvSpPr/>
          <p:nvPr/>
        </p:nvSpPr>
        <p:spPr>
          <a:xfrm>
            <a:off x="6699124" y="6438620"/>
            <a:ext cx="254038" cy="13435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5" name="object 20">
            <a:extLst>
              <a:ext uri="{FF2B5EF4-FFF2-40B4-BE49-F238E27FC236}">
                <a16:creationId xmlns="" xmlns:a16="http://schemas.microsoft.com/office/drawing/2014/main" id="{A68C1CA3-F601-3A47-9B09-32FF7E2A1E12}"/>
              </a:ext>
            </a:extLst>
          </p:cNvPr>
          <p:cNvSpPr/>
          <p:nvPr/>
        </p:nvSpPr>
        <p:spPr>
          <a:xfrm>
            <a:off x="6659639" y="6459905"/>
            <a:ext cx="433070" cy="164465"/>
          </a:xfrm>
          <a:custGeom>
            <a:avLst/>
            <a:gdLst/>
            <a:ahLst/>
            <a:cxnLst/>
            <a:rect l="l" t="t" r="r" b="b"/>
            <a:pathLst>
              <a:path w="433070" h="164465">
                <a:moveTo>
                  <a:pt x="396065" y="0"/>
                </a:moveTo>
                <a:lnTo>
                  <a:pt x="326320" y="5599"/>
                </a:lnTo>
                <a:lnTo>
                  <a:pt x="226410" y="26749"/>
                </a:lnTo>
                <a:lnTo>
                  <a:pt x="166897" y="47078"/>
                </a:lnTo>
                <a:lnTo>
                  <a:pt x="115533" y="69664"/>
                </a:lnTo>
                <a:lnTo>
                  <a:pt x="72879" y="92374"/>
                </a:lnTo>
                <a:lnTo>
                  <a:pt x="39496" y="113072"/>
                </a:lnTo>
                <a:lnTo>
                  <a:pt x="2556" y="140045"/>
                </a:lnTo>
                <a:lnTo>
                  <a:pt x="0" y="142193"/>
                </a:lnTo>
                <a:lnTo>
                  <a:pt x="0" y="163961"/>
                </a:lnTo>
                <a:lnTo>
                  <a:pt x="7714" y="157617"/>
                </a:lnTo>
                <a:lnTo>
                  <a:pt x="14185" y="152879"/>
                </a:lnTo>
                <a:lnTo>
                  <a:pt x="66688" y="122836"/>
                </a:lnTo>
                <a:lnTo>
                  <a:pt x="104129" y="105638"/>
                </a:lnTo>
                <a:lnTo>
                  <a:pt x="149640" y="88693"/>
                </a:lnTo>
                <a:lnTo>
                  <a:pt x="203104" y="73512"/>
                </a:lnTo>
                <a:lnTo>
                  <a:pt x="264402" y="61606"/>
                </a:lnTo>
                <a:lnTo>
                  <a:pt x="333413" y="54487"/>
                </a:lnTo>
                <a:lnTo>
                  <a:pt x="381615" y="53131"/>
                </a:lnTo>
                <a:lnTo>
                  <a:pt x="432904" y="53131"/>
                </a:lnTo>
                <a:lnTo>
                  <a:pt x="432904" y="17"/>
                </a:lnTo>
                <a:lnTo>
                  <a:pt x="396065" y="0"/>
                </a:lnTo>
                <a:close/>
              </a:path>
              <a:path w="433070" h="164465">
                <a:moveTo>
                  <a:pt x="432904" y="53131"/>
                </a:moveTo>
                <a:lnTo>
                  <a:pt x="381615" y="53131"/>
                </a:lnTo>
                <a:lnTo>
                  <a:pt x="406875" y="53551"/>
                </a:lnTo>
                <a:lnTo>
                  <a:pt x="432904" y="54766"/>
                </a:lnTo>
                <a:lnTo>
                  <a:pt x="432904" y="5313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object 21">
            <a:extLst>
              <a:ext uri="{FF2B5EF4-FFF2-40B4-BE49-F238E27FC236}">
                <a16:creationId xmlns="" xmlns:a16="http://schemas.microsoft.com/office/drawing/2014/main" id="{8C104759-8FAD-774B-8D10-D374B3826F3A}"/>
              </a:ext>
            </a:extLst>
          </p:cNvPr>
          <p:cNvSpPr/>
          <p:nvPr/>
        </p:nvSpPr>
        <p:spPr>
          <a:xfrm>
            <a:off x="6659652" y="6513055"/>
            <a:ext cx="432879" cy="1108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7" name="object 22">
            <a:extLst>
              <a:ext uri="{FF2B5EF4-FFF2-40B4-BE49-F238E27FC236}">
                <a16:creationId xmlns="" xmlns:a16="http://schemas.microsoft.com/office/drawing/2014/main" id="{977BC3F8-0D91-D74E-B659-623E133A5FD8}"/>
              </a:ext>
            </a:extLst>
          </p:cNvPr>
          <p:cNvSpPr/>
          <p:nvPr/>
        </p:nvSpPr>
        <p:spPr>
          <a:xfrm>
            <a:off x="7133793" y="6292997"/>
            <a:ext cx="702906" cy="3311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8" name="object 23">
            <a:extLst>
              <a:ext uri="{FF2B5EF4-FFF2-40B4-BE49-F238E27FC236}">
                <a16:creationId xmlns="" xmlns:a16="http://schemas.microsoft.com/office/drawing/2014/main" id="{7A51488A-235F-3146-96C5-E158201CB190}"/>
              </a:ext>
            </a:extLst>
          </p:cNvPr>
          <p:cNvSpPr/>
          <p:nvPr/>
        </p:nvSpPr>
        <p:spPr>
          <a:xfrm>
            <a:off x="5084395" y="6465256"/>
            <a:ext cx="1447914" cy="157289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8003540" y="4032250"/>
            <a:ext cx="1140460" cy="2880360"/>
          </a:xfrm>
          <a:custGeom>
            <a:avLst/>
            <a:gdLst/>
            <a:ahLst/>
            <a:cxnLst/>
            <a:rect l="l" t="t" r="r" b="b"/>
            <a:pathLst>
              <a:path w="1140459" h="2880359">
                <a:moveTo>
                  <a:pt x="0" y="2880004"/>
                </a:moveTo>
                <a:lnTo>
                  <a:pt x="1140002" y="2880004"/>
                </a:lnTo>
                <a:lnTo>
                  <a:pt x="1140002" y="0"/>
                </a:lnTo>
                <a:lnTo>
                  <a:pt x="0" y="0"/>
                </a:lnTo>
                <a:lnTo>
                  <a:pt x="0" y="2880004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8" name="Título 1"/>
          <p:cNvSpPr txBox="1">
            <a:spLocks/>
          </p:cNvSpPr>
          <p:nvPr/>
        </p:nvSpPr>
        <p:spPr bwMode="auto">
          <a:xfrm>
            <a:off x="2904490" y="5299875"/>
            <a:ext cx="5099050" cy="756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+mj-lt"/>
                <a:ea typeface="+mj-ea"/>
                <a:cs typeface="+mj-cs"/>
                <a:sym typeface="Calibri Light" panose="020F030202020403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5pPr>
            <a:lvl6pPr marL="4572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6pPr>
            <a:lvl7pPr marL="9144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7pPr>
            <a:lvl8pPr marL="13716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8pPr>
            <a:lvl9pPr marL="1828800" algn="l" rtl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rgbClr val="000000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Calibri Light" panose="020F0302020204030204" pitchFamily="34" charset="0"/>
              </a:defRPr>
            </a:lvl9pPr>
          </a:lstStyle>
          <a:p>
            <a:pPr algn="ctr" eaLnBrk="1" hangingPunct="1"/>
            <a:endParaRPr lang="pt-BR" altLang="pt-BR" sz="1800" b="1" spc="-65" dirty="0">
              <a:solidFill>
                <a:srgbClr val="006C67"/>
              </a:solidFill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1994" y="6187015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199351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=""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152400" y="519916"/>
            <a:ext cx="8839200" cy="567785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251994" y="606325"/>
            <a:ext cx="87396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a typeface="+mn-lt"/>
                <a:cs typeface="+mn-lt"/>
              </a:rPr>
              <a:t>Redução da fila de Reconhecimento Inicial - posição em 29/05</a:t>
            </a:r>
            <a:endParaRPr lang="pt-BR" sz="24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pt-BR" sz="2400" b="1" dirty="0">
              <a:solidFill>
                <a:schemeClr val="bg1"/>
              </a:solidFill>
              <a:latin typeface="Raleway"/>
            </a:endParaRP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="" xmlns:a16="http://schemas.microsoft.com/office/drawing/2014/main" id="{3E082823-950E-4088-8A77-0C2B47D1F9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463790"/>
              </p:ext>
            </p:extLst>
          </p:nvPr>
        </p:nvGraphicFramePr>
        <p:xfrm>
          <a:off x="134428" y="1211365"/>
          <a:ext cx="8739606" cy="4840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7360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1994" y="6187015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199351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=""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115389" y="485404"/>
            <a:ext cx="8839200" cy="791323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264502" y="456660"/>
            <a:ext cx="8739606" cy="113877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200" b="1">
                <a:solidFill>
                  <a:schemeClr val="bg1"/>
                </a:solidFill>
                <a:ea typeface="+mn-lt"/>
                <a:cs typeface="+mn-lt"/>
              </a:rPr>
              <a:t>Redução no Tempo Médio para Concessão (TMC) apesar da concessão de grande de número de benefícios que estavam em estoque</a:t>
            </a:r>
            <a:endParaRPr lang="pt-BR" sz="22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pt-BR" sz="2400" b="1" dirty="0">
              <a:solidFill>
                <a:schemeClr val="bg1"/>
              </a:solidFill>
              <a:latin typeface="Raleway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="" xmlns:a16="http://schemas.microsoft.com/office/drawing/2014/main" id="{C3AE5252-1674-497F-A8A2-D96B08E846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683349"/>
              </p:ext>
            </p:extLst>
          </p:nvPr>
        </p:nvGraphicFramePr>
        <p:xfrm>
          <a:off x="655988" y="1585669"/>
          <a:ext cx="7758002" cy="4015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7199">
                  <a:extLst>
                    <a:ext uri="{9D8B030D-6E8A-4147-A177-3AD203B41FA5}">
                      <a16:colId xmlns="" xmlns:a16="http://schemas.microsoft.com/office/drawing/2014/main" val="170730642"/>
                    </a:ext>
                  </a:extLst>
                </a:gridCol>
                <a:gridCol w="895670">
                  <a:extLst>
                    <a:ext uri="{9D8B030D-6E8A-4147-A177-3AD203B41FA5}">
                      <a16:colId xmlns="" xmlns:a16="http://schemas.microsoft.com/office/drawing/2014/main" val="3104825194"/>
                    </a:ext>
                  </a:extLst>
                </a:gridCol>
                <a:gridCol w="813066">
                  <a:extLst>
                    <a:ext uri="{9D8B030D-6E8A-4147-A177-3AD203B41FA5}">
                      <a16:colId xmlns="" xmlns:a16="http://schemas.microsoft.com/office/drawing/2014/main" val="758454997"/>
                    </a:ext>
                  </a:extLst>
                </a:gridCol>
                <a:gridCol w="813066">
                  <a:extLst>
                    <a:ext uri="{9D8B030D-6E8A-4147-A177-3AD203B41FA5}">
                      <a16:colId xmlns="" xmlns:a16="http://schemas.microsoft.com/office/drawing/2014/main" val="2875807019"/>
                    </a:ext>
                  </a:extLst>
                </a:gridCol>
                <a:gridCol w="1440598">
                  <a:extLst>
                    <a:ext uri="{9D8B030D-6E8A-4147-A177-3AD203B41FA5}">
                      <a16:colId xmlns="" xmlns:a16="http://schemas.microsoft.com/office/drawing/2014/main" val="3222462095"/>
                    </a:ext>
                  </a:extLst>
                </a:gridCol>
                <a:gridCol w="812271">
                  <a:extLst>
                    <a:ext uri="{9D8B030D-6E8A-4147-A177-3AD203B41FA5}">
                      <a16:colId xmlns="" xmlns:a16="http://schemas.microsoft.com/office/drawing/2014/main" val="2614766805"/>
                    </a:ext>
                  </a:extLst>
                </a:gridCol>
                <a:gridCol w="813066">
                  <a:extLst>
                    <a:ext uri="{9D8B030D-6E8A-4147-A177-3AD203B41FA5}">
                      <a16:colId xmlns="" xmlns:a16="http://schemas.microsoft.com/office/drawing/2014/main" val="1367952046"/>
                    </a:ext>
                  </a:extLst>
                </a:gridCol>
                <a:gridCol w="813066">
                  <a:extLst>
                    <a:ext uri="{9D8B030D-6E8A-4147-A177-3AD203B41FA5}">
                      <a16:colId xmlns="" xmlns:a16="http://schemas.microsoft.com/office/drawing/2014/main" val="3662231742"/>
                    </a:ext>
                  </a:extLst>
                </a:gridCol>
              </a:tblGrid>
              <a:tr h="26767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UF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Média 2019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mar/20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mai/20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UF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Média 2019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mar/20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mai/20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75935896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Acre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92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85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95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Paraíba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69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69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99902166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Alagoas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101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90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87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Paraná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69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60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1975789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Amapá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114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63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Pernambuco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96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79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64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90187592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Amazonas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74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Piauí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90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74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5071968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Bahia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93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87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77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Rio de Janeiro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59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51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50997561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Ceará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81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64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Rio Grande do Norte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72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63256219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Distrito Federal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45 </a:t>
                      </a:r>
                      <a:endParaRPr lang="pt-BR" sz="12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Rio Grande do Sul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70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59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02445846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Espírito Santo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Rondônia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65039257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Goiás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55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63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Roraima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78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72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65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99224396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Maranhão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110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87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71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Santa Catarina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67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59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50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69969972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Mato Grosso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80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75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São Paulo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58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56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55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22648576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Mato Grosso do Sul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68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64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47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Sergipe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103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84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83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57860293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Minas Gerais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67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54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Tocantins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94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 91 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              88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0447234"/>
                  </a:ext>
                </a:extLst>
              </a:tr>
              <a:tr h="267678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>
                          <a:effectLst/>
                        </a:rPr>
                        <a:t>Pará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100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>
                          <a:effectLst/>
                        </a:rPr>
                        <a:t>76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              79 </a:t>
                      </a:r>
                      <a:endParaRPr lang="pt-BR" sz="12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 dirty="0">
                          <a:effectLst/>
                        </a:rPr>
                        <a:t>Média Nacional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82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 dirty="0">
                          <a:effectLst/>
                        </a:rPr>
                        <a:t> 74</a:t>
                      </a:r>
                      <a:endParaRPr lang="pt-BR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u="none" strike="noStrike" dirty="0">
                          <a:effectLst/>
                        </a:rPr>
                        <a:t>              57 </a:t>
                      </a:r>
                      <a:endParaRPr lang="pt-BR" sz="1200" b="1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72" marR="7572" marT="75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56740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041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1994" y="6187015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199351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=""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152400" y="519916"/>
            <a:ext cx="8839200" cy="567785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251994" y="606325"/>
            <a:ext cx="87396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a typeface="+mn-lt"/>
                <a:cs typeface="+mn-lt"/>
              </a:rPr>
              <a:t>Redução da fila de Manutenção</a:t>
            </a:r>
            <a:endParaRPr lang="pt-BR" sz="24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pt-BR" sz="2400" b="1" dirty="0">
              <a:solidFill>
                <a:schemeClr val="bg1"/>
              </a:solidFill>
              <a:latin typeface="Raleway"/>
            </a:endParaRPr>
          </a:p>
        </p:txBody>
      </p:sp>
      <p:pic>
        <p:nvPicPr>
          <p:cNvPr id="17" name="Imagem 16">
            <a:extLst>
              <a:ext uri="{FF2B5EF4-FFF2-40B4-BE49-F238E27FC236}">
                <a16:creationId xmlns="" xmlns:a16="http://schemas.microsoft.com/office/drawing/2014/main" id="{BFCC5894-41EB-43A5-BF31-F3E990AA2A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676" y="1331466"/>
            <a:ext cx="8403924" cy="4351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06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8074596" y="6187015"/>
            <a:ext cx="702906" cy="3311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24001" y="12"/>
            <a:ext cx="6912609" cy="12065"/>
          </a:xfrm>
          <a:custGeom>
            <a:avLst/>
            <a:gdLst/>
            <a:ahLst/>
            <a:cxnLst/>
            <a:rect l="l" t="t" r="r" b="b"/>
            <a:pathLst>
              <a:path w="6912609" h="12065">
                <a:moveTo>
                  <a:pt x="0" y="12001"/>
                </a:moveTo>
                <a:lnTo>
                  <a:pt x="6912000" y="12001"/>
                </a:lnTo>
                <a:lnTo>
                  <a:pt x="6912000" y="0"/>
                </a:lnTo>
                <a:lnTo>
                  <a:pt x="0" y="0"/>
                </a:lnTo>
                <a:lnTo>
                  <a:pt x="0" y="12001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516994" y="5985014"/>
            <a:ext cx="3627120" cy="231140"/>
          </a:xfrm>
          <a:custGeom>
            <a:avLst/>
            <a:gdLst/>
            <a:ahLst/>
            <a:cxnLst/>
            <a:rect l="l" t="t" r="r" b="b"/>
            <a:pathLst>
              <a:path w="3627120" h="231139">
                <a:moveTo>
                  <a:pt x="0" y="230987"/>
                </a:moveTo>
                <a:lnTo>
                  <a:pt x="3627005" y="230987"/>
                </a:lnTo>
                <a:lnTo>
                  <a:pt x="3627005" y="0"/>
                </a:lnTo>
                <a:lnTo>
                  <a:pt x="0" y="0"/>
                </a:lnTo>
                <a:lnTo>
                  <a:pt x="0" y="230987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51994" y="6187015"/>
            <a:ext cx="5418455" cy="624205"/>
          </a:xfrm>
          <a:custGeom>
            <a:avLst/>
            <a:gdLst/>
            <a:ahLst/>
            <a:cxnLst/>
            <a:rect l="l" t="t" r="r" b="b"/>
            <a:pathLst>
              <a:path w="5418455" h="624204">
                <a:moveTo>
                  <a:pt x="0" y="624001"/>
                </a:moveTo>
                <a:lnTo>
                  <a:pt x="5418010" y="624001"/>
                </a:lnTo>
                <a:lnTo>
                  <a:pt x="5418010" y="0"/>
                </a:lnTo>
                <a:lnTo>
                  <a:pt x="0" y="0"/>
                </a:lnTo>
                <a:lnTo>
                  <a:pt x="0" y="624001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0003" y="6081344"/>
            <a:ext cx="3474085" cy="758825"/>
          </a:xfrm>
          <a:custGeom>
            <a:avLst/>
            <a:gdLst/>
            <a:ahLst/>
            <a:cxnLst/>
            <a:rect l="l" t="t" r="r" b="b"/>
            <a:pathLst>
              <a:path w="3474084" h="758825">
                <a:moveTo>
                  <a:pt x="0" y="758659"/>
                </a:moveTo>
                <a:lnTo>
                  <a:pt x="3473996" y="758659"/>
                </a:lnTo>
                <a:lnTo>
                  <a:pt x="3473996" y="0"/>
                </a:lnTo>
                <a:lnTo>
                  <a:pt x="0" y="0"/>
                </a:lnTo>
                <a:lnTo>
                  <a:pt x="0" y="758659"/>
                </a:lnTo>
                <a:close/>
              </a:path>
            </a:pathLst>
          </a:custGeom>
          <a:solidFill>
            <a:srgbClr val="FFFD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8079396" y="6281516"/>
            <a:ext cx="702906" cy="33113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5832005"/>
            <a:ext cx="252095" cy="1008380"/>
          </a:xfrm>
          <a:custGeom>
            <a:avLst/>
            <a:gdLst/>
            <a:ahLst/>
            <a:cxnLst/>
            <a:rect l="l" t="t" r="r" b="b"/>
            <a:pathLst>
              <a:path w="252095" h="1008379">
                <a:moveTo>
                  <a:pt x="0" y="1007999"/>
                </a:moveTo>
                <a:lnTo>
                  <a:pt x="251993" y="1007999"/>
                </a:lnTo>
                <a:lnTo>
                  <a:pt x="251993" y="0"/>
                </a:lnTo>
                <a:lnTo>
                  <a:pt x="0" y="0"/>
                </a:lnTo>
                <a:lnTo>
                  <a:pt x="0" y="1007999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12014"/>
            <a:ext cx="9144000" cy="1199351"/>
          </a:xfrm>
          <a:custGeom>
            <a:avLst/>
            <a:gdLst/>
            <a:ahLst/>
            <a:cxnLst/>
            <a:rect l="l" t="t" r="r" b="b"/>
            <a:pathLst>
              <a:path w="9144000" h="1248410">
                <a:moveTo>
                  <a:pt x="0" y="1247990"/>
                </a:moveTo>
                <a:lnTo>
                  <a:pt x="9144000" y="1247990"/>
                </a:lnTo>
                <a:lnTo>
                  <a:pt x="9144000" y="0"/>
                </a:lnTo>
                <a:lnTo>
                  <a:pt x="0" y="0"/>
                </a:lnTo>
                <a:lnTo>
                  <a:pt x="0" y="1247990"/>
                </a:lnTo>
                <a:close/>
              </a:path>
            </a:pathLst>
          </a:custGeom>
          <a:solidFill>
            <a:srgbClr val="FFCC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0" y="0"/>
            <a:ext cx="624205" cy="464820"/>
          </a:xfrm>
          <a:custGeom>
            <a:avLst/>
            <a:gdLst/>
            <a:ahLst/>
            <a:cxnLst/>
            <a:rect l="l" t="t" r="r" b="b"/>
            <a:pathLst>
              <a:path w="624205" h="464820">
                <a:moveTo>
                  <a:pt x="0" y="464756"/>
                </a:moveTo>
                <a:lnTo>
                  <a:pt x="624001" y="464756"/>
                </a:lnTo>
                <a:lnTo>
                  <a:pt x="624001" y="0"/>
                </a:lnTo>
                <a:lnTo>
                  <a:pt x="0" y="0"/>
                </a:lnTo>
                <a:lnTo>
                  <a:pt x="0" y="464756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7536002" y="12"/>
            <a:ext cx="1608455" cy="396240"/>
          </a:xfrm>
          <a:custGeom>
            <a:avLst/>
            <a:gdLst/>
            <a:ahLst/>
            <a:cxnLst/>
            <a:rect l="l" t="t" r="r" b="b"/>
            <a:pathLst>
              <a:path w="1608454" h="396240">
                <a:moveTo>
                  <a:pt x="0" y="395986"/>
                </a:moveTo>
                <a:lnTo>
                  <a:pt x="1607997" y="395986"/>
                </a:lnTo>
                <a:lnTo>
                  <a:pt x="1607997" y="0"/>
                </a:lnTo>
                <a:lnTo>
                  <a:pt x="0" y="0"/>
                </a:lnTo>
                <a:lnTo>
                  <a:pt x="0" y="395986"/>
                </a:lnTo>
                <a:close/>
              </a:path>
            </a:pathLst>
          </a:custGeom>
          <a:solidFill>
            <a:srgbClr val="F7A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8904008" y="3347999"/>
            <a:ext cx="240029" cy="1656080"/>
          </a:xfrm>
          <a:custGeom>
            <a:avLst/>
            <a:gdLst/>
            <a:ahLst/>
            <a:cxnLst/>
            <a:rect l="l" t="t" r="r" b="b"/>
            <a:pathLst>
              <a:path w="240029" h="1656079">
                <a:moveTo>
                  <a:pt x="0" y="1656003"/>
                </a:moveTo>
                <a:lnTo>
                  <a:pt x="239991" y="1656003"/>
                </a:lnTo>
                <a:lnTo>
                  <a:pt x="239991" y="0"/>
                </a:lnTo>
                <a:lnTo>
                  <a:pt x="0" y="0"/>
                </a:lnTo>
                <a:lnTo>
                  <a:pt x="0" y="1656003"/>
                </a:lnTo>
                <a:close/>
              </a:path>
            </a:pathLst>
          </a:custGeom>
          <a:solidFill>
            <a:srgbClr val="76AE6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30">
            <a:extLst>
              <a:ext uri="{FF2B5EF4-FFF2-40B4-BE49-F238E27FC236}">
                <a16:creationId xmlns="" xmlns:a16="http://schemas.microsoft.com/office/drawing/2014/main" id="{9434FE90-3551-DA4E-AEB2-FB61F32D3CD3}"/>
              </a:ext>
            </a:extLst>
          </p:cNvPr>
          <p:cNvSpPr/>
          <p:nvPr/>
        </p:nvSpPr>
        <p:spPr>
          <a:xfrm>
            <a:off x="152400" y="519916"/>
            <a:ext cx="8839200" cy="567785"/>
          </a:xfrm>
          <a:custGeom>
            <a:avLst/>
            <a:gdLst/>
            <a:ahLst/>
            <a:cxnLst/>
            <a:rect l="l" t="t" r="r" b="b"/>
            <a:pathLst>
              <a:path w="7391400" h="981075">
                <a:moveTo>
                  <a:pt x="0" y="980998"/>
                </a:moveTo>
                <a:lnTo>
                  <a:pt x="7390803" y="980998"/>
                </a:lnTo>
                <a:lnTo>
                  <a:pt x="7390803" y="0"/>
                </a:lnTo>
                <a:lnTo>
                  <a:pt x="0" y="0"/>
                </a:lnTo>
                <a:lnTo>
                  <a:pt x="0" y="980998"/>
                </a:lnTo>
                <a:close/>
              </a:path>
            </a:pathLst>
          </a:custGeom>
          <a:solidFill>
            <a:srgbClr val="006C6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B14D1784-783B-574D-AC72-CE2A2DB99130}"/>
              </a:ext>
            </a:extLst>
          </p:cNvPr>
          <p:cNvSpPr/>
          <p:nvPr/>
        </p:nvSpPr>
        <p:spPr>
          <a:xfrm>
            <a:off x="251994" y="606325"/>
            <a:ext cx="8739606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pt-BR" sz="2400" b="1" dirty="0">
                <a:solidFill>
                  <a:schemeClr val="bg1"/>
                </a:solidFill>
                <a:ea typeface="+mn-lt"/>
                <a:cs typeface="+mn-lt"/>
              </a:rPr>
              <a:t>Foque no controle e redução da fila de revisão de benefícios</a:t>
            </a:r>
            <a:endParaRPr lang="pt-BR" sz="24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pt-BR" sz="2400" b="1" dirty="0">
              <a:solidFill>
                <a:schemeClr val="bg1"/>
              </a:solidFill>
              <a:latin typeface="Raleway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="" xmlns:a16="http://schemas.microsoft.com/office/drawing/2014/main" id="{7380E547-4DBA-46C7-A917-D769D7B68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85" y="1478967"/>
            <a:ext cx="8455029" cy="401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615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45185</TotalTime>
  <Words>229</Words>
  <Application>Microsoft Office PowerPoint</Application>
  <PresentationFormat>Personalizar</PresentationFormat>
  <Paragraphs>125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Raleway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NOTE</dc:creator>
  <cp:lastModifiedBy>Maria Franca e Leite Velloso - SPREV</cp:lastModifiedBy>
  <cp:revision>304</cp:revision>
  <cp:lastPrinted>2020-03-10T11:07:59Z</cp:lastPrinted>
  <dcterms:created xsi:type="dcterms:W3CDTF">2019-08-12T14:51:39Z</dcterms:created>
  <dcterms:modified xsi:type="dcterms:W3CDTF">2020-06-19T17:09:33Z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2019-08-12T00:00:00Z</vt:filetime>
  </property>
  <property fmtid="{D5CDD505-2E9C-101B-9397-08002B2CF9AE}" pid="3" name="Creator">
    <vt:lpwstr>Adobe InDesign CC 14.0 (Macintosh)</vt:lpwstr>
  </property>
  <property fmtid="{D5CDD505-2E9C-101B-9397-08002B2CF9AE}" pid="4" name="LastSaved">
    <vt:filetime>2019-08-12T00:00:00Z</vt:filetime>
  </property>
</Properties>
</file>